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emf" ContentType="image/x-emf"/>
  <Default Extension="mp4" ContentType="video/unknown"/>
  <Default Extension="vml" ContentType="application/vnd.openxmlformats-officedocument.vmlDrawing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Microsoft_Equation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80" r:id="rId4"/>
    <p:sldId id="272" r:id="rId5"/>
    <p:sldId id="262" r:id="rId6"/>
    <p:sldId id="266" r:id="rId7"/>
    <p:sldId id="267" r:id="rId8"/>
    <p:sldId id="260" r:id="rId9"/>
    <p:sldId id="269" r:id="rId10"/>
    <p:sldId id="268" r:id="rId11"/>
    <p:sldId id="261" r:id="rId12"/>
    <p:sldId id="274" r:id="rId13"/>
    <p:sldId id="275" r:id="rId14"/>
    <p:sldId id="276" r:id="rId15"/>
    <p:sldId id="279" r:id="rId16"/>
    <p:sldId id="270" r:id="rId17"/>
    <p:sldId id="277" r:id="rId18"/>
    <p:sldId id="27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80" d="100"/>
          <a:sy n="80" d="100"/>
        </p:scale>
        <p:origin x="-1824" y="-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7" Type="http://schemas.openxmlformats.org/officeDocument/2006/relationships/image" Target="../media/image15.emf"/><Relationship Id="rId8" Type="http://schemas.openxmlformats.org/officeDocument/2006/relationships/image" Target="../media/image16.emf"/><Relationship Id="rId1" Type="http://schemas.openxmlformats.org/officeDocument/2006/relationships/image" Target="../media/image9.emf"/><Relationship Id="rId2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1" Type="http://schemas.openxmlformats.org/officeDocument/2006/relationships/image" Target="../media/image20.emf"/><Relationship Id="rId2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17/05/14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0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17/05/14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6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17/05/14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21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17/05/14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26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17/05/14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80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17/05/14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92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17/05/14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43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17/05/14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8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17/05/14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54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17/05/14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90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17/05/14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1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12DB8-BE77-3847-A0EA-CBA0F15145EE}" type="datetimeFigureOut">
              <a:rPr lang="en-US" smtClean="0"/>
              <a:t>17/05/14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6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oleObject" Target="../embeddings/Microsoft_Equation1.bin"/><Relationship Id="rId6" Type="http://schemas.openxmlformats.org/officeDocument/2006/relationships/image" Target="../media/image2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6.emf"/><Relationship Id="rId7" Type="http://schemas.openxmlformats.org/officeDocument/2006/relationships/image" Target="../media/image8.png"/><Relationship Id="rId8" Type="http://schemas.openxmlformats.org/officeDocument/2006/relationships/oleObject" Target="../embeddings/oleObject3.bin"/><Relationship Id="rId9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.bin"/><Relationship Id="rId12" Type="http://schemas.openxmlformats.org/officeDocument/2006/relationships/image" Target="../media/image13.emf"/><Relationship Id="rId13" Type="http://schemas.openxmlformats.org/officeDocument/2006/relationships/oleObject" Target="../embeddings/oleObject9.bin"/><Relationship Id="rId14" Type="http://schemas.openxmlformats.org/officeDocument/2006/relationships/image" Target="../media/image14.emf"/><Relationship Id="rId15" Type="http://schemas.openxmlformats.org/officeDocument/2006/relationships/oleObject" Target="../embeddings/oleObject10.bin"/><Relationship Id="rId16" Type="http://schemas.openxmlformats.org/officeDocument/2006/relationships/image" Target="../media/image15.emf"/><Relationship Id="rId17" Type="http://schemas.openxmlformats.org/officeDocument/2006/relationships/oleObject" Target="../embeddings/oleObject11.bin"/><Relationship Id="rId18" Type="http://schemas.openxmlformats.org/officeDocument/2006/relationships/image" Target="../media/image1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4.bin"/><Relationship Id="rId4" Type="http://schemas.openxmlformats.org/officeDocument/2006/relationships/image" Target="../media/image9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10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11.emf"/><Relationship Id="rId9" Type="http://schemas.openxmlformats.org/officeDocument/2006/relationships/oleObject" Target="../embeddings/oleObject7.bin"/><Relationship Id="rId10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18.e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1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9.bin"/><Relationship Id="rId12" Type="http://schemas.openxmlformats.org/officeDocument/2006/relationships/oleObject" Target="../embeddings/oleObject20.bin"/><Relationship Id="rId13" Type="http://schemas.openxmlformats.org/officeDocument/2006/relationships/image" Target="../media/image24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15.bin"/><Relationship Id="rId4" Type="http://schemas.openxmlformats.org/officeDocument/2006/relationships/image" Target="../media/image20.e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21.emf"/><Relationship Id="rId7" Type="http://schemas.openxmlformats.org/officeDocument/2006/relationships/oleObject" Target="../embeddings/oleObject17.bin"/><Relationship Id="rId8" Type="http://schemas.openxmlformats.org/officeDocument/2006/relationships/image" Target="../media/image22.emf"/><Relationship Id="rId9" Type="http://schemas.openxmlformats.org/officeDocument/2006/relationships/oleObject" Target="../embeddings/oleObject18.bin"/><Relationship Id="rId10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7855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Dynamics of Chromosome Movements During Meiosis in Fission Yeast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28536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Wenwen Huang</a:t>
            </a: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19.05.2014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12284" y="2908330"/>
            <a:ext cx="5437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--- Simulation using bead-rod model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8301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465174"/>
            <a:ext cx="3848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Initial configuration</a:t>
            </a:r>
            <a:endParaRPr lang="en-US" sz="3600" dirty="0"/>
          </a:p>
        </p:txBody>
      </p:sp>
      <p:pic>
        <p:nvPicPr>
          <p:cNvPr id="2" name="Picture 1" descr="intial configur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320800"/>
            <a:ext cx="77343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2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417680"/>
            <a:ext cx="3420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Animation Movie</a:t>
            </a:r>
            <a:endParaRPr lang="en-US" sz="3600" dirty="0"/>
          </a:p>
        </p:txBody>
      </p:sp>
      <p:pic>
        <p:nvPicPr>
          <p:cNvPr id="4" name="anim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38250"/>
            <a:ext cx="9144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9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701428"/>
            <a:ext cx="3117849" cy="12729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6665" y="385930"/>
            <a:ext cx="5471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Theoretical Stories </a:t>
            </a:r>
            <a:r>
              <a:rPr lang="en-US" sz="2400" dirty="0" smtClean="0"/>
              <a:t>(Yen Ting Lin)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158875" y="1079500"/>
            <a:ext cx="409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Hamiltonian of the </a:t>
            </a:r>
            <a:r>
              <a:rPr lang="en-US" sz="2400" dirty="0" smtClean="0"/>
              <a:t>system: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72" y="2270125"/>
            <a:ext cx="8902328" cy="44622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84375" y="1816267"/>
            <a:ext cx="6841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Equivalent to N/2 Fermions in N energy levels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571320"/>
              </p:ext>
            </p:extLst>
          </p:nvPr>
        </p:nvGraphicFramePr>
        <p:xfrm>
          <a:off x="168237" y="1879767"/>
          <a:ext cx="1322426" cy="579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5" imgW="520700" imgH="228600" progId="Equation.3">
                  <p:embed/>
                </p:oleObj>
              </mc:Choice>
              <mc:Fallback>
                <p:oleObj name="Equation" r:id="rId5" imgW="520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8237" y="1879767"/>
                        <a:ext cx="1322426" cy="5799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ight Arrow 5"/>
          <p:cNvSpPr/>
          <p:nvPr/>
        </p:nvSpPr>
        <p:spPr>
          <a:xfrm>
            <a:off x="1490663" y="1974362"/>
            <a:ext cx="493712" cy="2957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08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85930"/>
            <a:ext cx="5471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Theoretical Stories </a:t>
            </a:r>
            <a:r>
              <a:rPr lang="en-US" sz="2400" dirty="0" smtClean="0"/>
              <a:t>(Yen Ting Lin)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886"/>
            <a:ext cx="9144000" cy="519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71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85930"/>
            <a:ext cx="4527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Numerical comparison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000125" y="1222375"/>
            <a:ext cx="3876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With </a:t>
            </a:r>
            <a:r>
              <a:rPr lang="en-US" sz="2400" dirty="0" err="1" smtClean="0"/>
              <a:t>Lennard</a:t>
            </a:r>
            <a:r>
              <a:rPr lang="en-US" sz="2400" dirty="0" smtClean="0"/>
              <a:t>-Jones potential</a:t>
            </a:r>
            <a:endParaRPr lang="en-US" sz="2400" dirty="0"/>
          </a:p>
        </p:txBody>
      </p:sp>
      <p:pic>
        <p:nvPicPr>
          <p:cNvPr id="2" name="Picture 1" descr="fig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790"/>
            <a:ext cx="9144000" cy="51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82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85930"/>
            <a:ext cx="1967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Summary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09625" y="1460500"/>
            <a:ext cx="78263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We set up a bead-rod polymer model to simulate the chromosome movements during prophase of meiosis I in fission yeast. </a:t>
            </a:r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The statistics of a bead-rod ring in a force field is equivalent to Fermi statistics.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7868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2697" y="3269746"/>
            <a:ext cx="3669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Thank you!</a:t>
            </a:r>
            <a:endParaRPr 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1637410" y="1031875"/>
            <a:ext cx="5858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All suggestions and comments </a:t>
            </a:r>
          </a:p>
          <a:p>
            <a:pPr algn="ctr"/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are greatly appreciated!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003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85930"/>
            <a:ext cx="4421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Numerical comparison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000125" y="1222375"/>
            <a:ext cx="430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Without </a:t>
            </a:r>
            <a:r>
              <a:rPr lang="en-US" sz="2400" dirty="0" err="1" smtClean="0"/>
              <a:t>Lennard</a:t>
            </a:r>
            <a:r>
              <a:rPr lang="en-US" sz="2400" dirty="0" smtClean="0"/>
              <a:t>-Jones potential</a:t>
            </a:r>
            <a:endParaRPr lang="en-US" sz="2400" dirty="0"/>
          </a:p>
        </p:txBody>
      </p:sp>
      <p:pic>
        <p:nvPicPr>
          <p:cNvPr id="2" name="Picture 1" descr="figure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9895"/>
            <a:ext cx="9144000" cy="51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18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85930"/>
            <a:ext cx="7224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Driven Force &amp; Oscillation Amplitude</a:t>
            </a:r>
            <a:endParaRPr lang="en-US" sz="2400" dirty="0"/>
          </a:p>
        </p:txBody>
      </p:sp>
      <p:pic>
        <p:nvPicPr>
          <p:cNvPr id="2" name="Picture 1" descr="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1159261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31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0" y="714375"/>
            <a:ext cx="1571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6"/>
                </a:solidFill>
              </a:rPr>
              <a:t>Outline</a:t>
            </a:r>
            <a:endParaRPr lang="en-US" sz="36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28750" y="1936750"/>
            <a:ext cx="7395023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90"/>
                </a:solidFill>
              </a:rPr>
              <a:t>Biological background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90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90"/>
                </a:solidFill>
              </a:rPr>
              <a:t>Bead-rod model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(dynamical equations, numerical scheme, parameters)</a:t>
            </a:r>
          </a:p>
          <a:p>
            <a:endParaRPr lang="en-US" sz="2800" dirty="0">
              <a:solidFill>
                <a:srgbClr val="000090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90"/>
                </a:solidFill>
              </a:rPr>
              <a:t>Simulation Result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      (animation movie, compare with theory)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90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90"/>
                </a:solidFill>
              </a:rPr>
              <a:t>Summary and </a:t>
            </a:r>
            <a:r>
              <a:rPr lang="en-US" sz="2800" dirty="0" smtClean="0">
                <a:solidFill>
                  <a:srgbClr val="000090"/>
                </a:solidFill>
              </a:rPr>
              <a:t>Discussion</a:t>
            </a:r>
            <a:endParaRPr lang="en-US" sz="28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76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50px-Meiosis_Overview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445071"/>
            <a:ext cx="5715000" cy="3594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6665" y="274990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Meiosis</a:t>
            </a:r>
            <a:endParaRPr lang="en-US" sz="36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667000" y="2492375"/>
            <a:ext cx="15875" cy="184150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904875" y="4206875"/>
            <a:ext cx="8366125" cy="2460625"/>
            <a:chOff x="904875" y="4206875"/>
            <a:chExt cx="8366125" cy="2460625"/>
          </a:xfrm>
        </p:grpSpPr>
        <p:sp>
          <p:nvSpPr>
            <p:cNvPr id="13" name="Rounded Rectangle 12"/>
            <p:cNvSpPr/>
            <p:nvPr/>
          </p:nvSpPr>
          <p:spPr>
            <a:xfrm>
              <a:off x="904875" y="4206875"/>
              <a:ext cx="8014360" cy="246062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49875" y="4333875"/>
              <a:ext cx="20320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Prophase I</a:t>
              </a:r>
              <a:endParaRPr lang="en-US" sz="3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22875" y="4979552"/>
              <a:ext cx="4048125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charset="2"/>
                <a:buChar char="Ø"/>
              </a:pPr>
              <a:r>
                <a:rPr lang="en-US" sz="2400" dirty="0" smtClean="0">
                  <a:solidFill>
                    <a:srgbClr val="FF0000"/>
                  </a:solidFill>
                </a:rPr>
                <a:t>Chromosome movements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2400" dirty="0" smtClean="0">
                  <a:solidFill>
                    <a:srgbClr val="FF0000"/>
                  </a:solidFill>
                </a:rPr>
                <a:t>Pairing 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2400" dirty="0" smtClean="0">
                  <a:solidFill>
                    <a:srgbClr val="FF0000"/>
                  </a:solidFill>
                </a:rPr>
                <a:t>Recombination</a:t>
              </a:r>
            </a:p>
          </p:txBody>
        </p:sp>
        <p:pic>
          <p:nvPicPr>
            <p:cNvPr id="16" name="Picture 15" descr="9pro1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8715" y="4381500"/>
              <a:ext cx="3517160" cy="2070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35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665" y="274990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Nuclear </a:t>
            </a:r>
            <a:r>
              <a:rPr lang="en-US" sz="3600" dirty="0" smtClean="0"/>
              <a:t>Oscillation </a:t>
            </a:r>
            <a:r>
              <a:rPr lang="en-US" sz="2400" dirty="0" smtClean="0"/>
              <a:t>(</a:t>
            </a:r>
            <a:r>
              <a:rPr lang="en-US" sz="2400" i="1" dirty="0" err="1">
                <a:latin typeface="Arial"/>
                <a:ea typeface="Arial"/>
                <a:cs typeface="Arial"/>
                <a:sym typeface="Arial"/>
              </a:rPr>
              <a:t>Schizosaccharomyces</a:t>
            </a:r>
            <a:r>
              <a:rPr lang="en-US" sz="2400" i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i="1" dirty="0" err="1" smtClean="0">
                <a:latin typeface="Arial"/>
                <a:ea typeface="Arial"/>
                <a:cs typeface="Arial"/>
                <a:sym typeface="Arial"/>
              </a:rPr>
              <a:t>pombe</a:t>
            </a:r>
            <a:r>
              <a:rPr lang="en-US" sz="2400" i="1" dirty="0" smtClean="0">
                <a:latin typeface="Arial"/>
                <a:ea typeface="Arial"/>
                <a:cs typeface="Arial"/>
                <a:sym typeface="Arial"/>
              </a:rPr>
              <a:t>)</a:t>
            </a:r>
            <a:endParaRPr lang="en-US" sz="2400" dirty="0"/>
          </a:p>
        </p:txBody>
      </p:sp>
      <p:pic>
        <p:nvPicPr>
          <p:cNvPr id="8" name="Intro_Mer_130311_zyg3_120dbi-10-147_200t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23875" y="1016000"/>
            <a:ext cx="2315748" cy="5810250"/>
          </a:xfrm>
          <a:prstGeom prst="rect">
            <a:avLst/>
          </a:prstGeom>
        </p:spPr>
      </p:pic>
      <p:sp>
        <p:nvSpPr>
          <p:cNvPr id="12" name="Shape 198"/>
          <p:cNvSpPr/>
          <p:nvPr/>
        </p:nvSpPr>
        <p:spPr>
          <a:xfrm>
            <a:off x="5193898" y="5600699"/>
            <a:ext cx="3590925" cy="993776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marL="457200" lvl="0" indent="-457200">
              <a:buClr>
                <a:srgbClr val="000000"/>
              </a:buClr>
              <a:defRPr sz="1800"/>
            </a:pPr>
            <a:r>
              <a:rPr u="sng" dirty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Chikashige et al., Science </a:t>
            </a:r>
            <a:r>
              <a:rPr u="sng" dirty="0" smtClean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1994</a:t>
            </a:r>
            <a:endParaRPr u="sng" dirty="0">
              <a:uFill>
                <a:solidFill>
                  <a:srgbClr val="FFFFFF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>
              <a:buClr>
                <a:srgbClr val="000000"/>
              </a:buClr>
              <a:defRPr sz="1800"/>
            </a:pPr>
            <a:r>
              <a:rPr u="sng" dirty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Yamamoto et al, JCB 1999</a:t>
            </a:r>
          </a:p>
          <a:p>
            <a:pPr marL="457200" lvl="0" indent="-457200">
              <a:buClr>
                <a:srgbClr val="000000"/>
              </a:buClr>
              <a:defRPr sz="1800"/>
            </a:pPr>
            <a:r>
              <a:rPr u="sng" dirty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Ding et al., DevCell 2004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419350" y="2206625"/>
            <a:ext cx="3505200" cy="14732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1651000" y="4572000"/>
            <a:ext cx="2413000" cy="1984376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66898" y="1419047"/>
            <a:ext cx="385233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chemeClr val="tx2"/>
                </a:solidFill>
              </a:rPr>
              <a:t>3 pairs of chromosomes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Telomere bond to SPB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Oscillation is driven by SPB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74490" y="3162211"/>
            <a:ext cx="361033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In </a:t>
            </a:r>
            <a:r>
              <a:rPr lang="en-US" sz="2400" dirty="0">
                <a:solidFill>
                  <a:srgbClr val="FF0000"/>
                </a:solidFill>
              </a:rPr>
              <a:t>the mean </a:t>
            </a:r>
            <a:r>
              <a:rPr lang="en-US" sz="2400" dirty="0" smtClean="0">
                <a:solidFill>
                  <a:srgbClr val="FF0000"/>
                </a:solidFill>
              </a:rPr>
              <a:t>time: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Homologous chromosomes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paring and recombination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206500" y="3937000"/>
            <a:ext cx="7175500" cy="261937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rgbClr val="FF0000"/>
                </a:solidFill>
              </a:rPr>
              <a:t>What is the exact role of nuclear oscillation?</a:t>
            </a:r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418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2" grpId="0"/>
      <p:bldP spid="24" grpId="0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4248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Bead-Rod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Ring Model</a:t>
            </a:r>
            <a:endParaRPr lang="en-US" sz="3600" dirty="0"/>
          </a:p>
        </p:txBody>
      </p:sp>
      <p:grpSp>
        <p:nvGrpSpPr>
          <p:cNvPr id="10" name="Group 9"/>
          <p:cNvGrpSpPr/>
          <p:nvPr/>
        </p:nvGrpSpPr>
        <p:grpSpPr>
          <a:xfrm>
            <a:off x="550010" y="4137671"/>
            <a:ext cx="3553423" cy="2246769"/>
            <a:chOff x="727810" y="1939378"/>
            <a:chExt cx="3553423" cy="2246769"/>
          </a:xfrm>
        </p:grpSpPr>
        <p:sp>
          <p:nvSpPr>
            <p:cNvPr id="4" name="TextBox 3"/>
            <p:cNvSpPr txBox="1"/>
            <p:nvPr/>
          </p:nvSpPr>
          <p:spPr>
            <a:xfrm>
              <a:off x="727810" y="1939378"/>
              <a:ext cx="355342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charset="2"/>
                <a:buChar char="Ø"/>
              </a:pPr>
              <a:r>
                <a:rPr lang="en-US" sz="2800" dirty="0" smtClean="0"/>
                <a:t>Bead:</a:t>
              </a:r>
            </a:p>
            <a:p>
              <a:r>
                <a:rPr lang="en-US" sz="2800" dirty="0" smtClean="0"/>
                <a:t>        position ----  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2800" dirty="0" smtClean="0"/>
                <a:t>Rod:</a:t>
              </a:r>
            </a:p>
            <a:p>
              <a:r>
                <a:rPr lang="en-US" sz="2800" dirty="0"/>
                <a:t> </a:t>
              </a:r>
              <a:r>
                <a:rPr lang="en-US" sz="2800" dirty="0" smtClean="0"/>
                <a:t>       length ---</a:t>
              </a:r>
              <a:endParaRPr lang="en-US" sz="2800" dirty="0"/>
            </a:p>
            <a:p>
              <a:endParaRPr lang="en-US" sz="2800" dirty="0"/>
            </a:p>
          </p:txBody>
        </p:sp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5821762"/>
                </p:ext>
              </p:extLst>
            </p:nvPr>
          </p:nvGraphicFramePr>
          <p:xfrm>
            <a:off x="2974975" y="3330723"/>
            <a:ext cx="396875" cy="438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30" name="Equation" r:id="rId3" imgW="127000" imgH="139700" progId="Equation.3">
                    <p:embed/>
                  </p:oleObj>
                </mc:Choice>
                <mc:Fallback>
                  <p:oleObj name="Equation" r:id="rId3" imgW="127000" imgH="139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974975" y="3330723"/>
                          <a:ext cx="396875" cy="438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53658396"/>
                </p:ext>
              </p:extLst>
            </p:nvPr>
          </p:nvGraphicFramePr>
          <p:xfrm>
            <a:off x="3173413" y="2337446"/>
            <a:ext cx="396875" cy="674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31" name="Equation" r:id="rId5" imgW="127000" imgH="215900" progId="Equation.3">
                    <p:embed/>
                  </p:oleObj>
                </mc:Choice>
                <mc:Fallback>
                  <p:oleObj name="Equation" r:id="rId5" imgW="1270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173413" y="2337446"/>
                          <a:ext cx="396875" cy="6746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17"/>
          <p:cNvGrpSpPr/>
          <p:nvPr/>
        </p:nvGrpSpPr>
        <p:grpSpPr>
          <a:xfrm>
            <a:off x="1534985" y="2122790"/>
            <a:ext cx="5639299" cy="1973014"/>
            <a:chOff x="1512641" y="1535415"/>
            <a:chExt cx="5639299" cy="1973014"/>
          </a:xfrm>
        </p:grpSpPr>
        <p:grpSp>
          <p:nvGrpSpPr>
            <p:cNvPr id="15" name="Group 14"/>
            <p:cNvGrpSpPr/>
            <p:nvPr/>
          </p:nvGrpSpPr>
          <p:grpSpPr>
            <a:xfrm>
              <a:off x="1512641" y="1535415"/>
              <a:ext cx="5105383" cy="1973014"/>
              <a:chOff x="3784617" y="1535415"/>
              <a:chExt cx="5105383" cy="197301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>
                <a:off x="3784617" y="1535415"/>
                <a:ext cx="4823889" cy="1973014"/>
              </a:xfrm>
              <a:prstGeom prst="rect">
                <a:avLst/>
              </a:prstGeom>
            </p:spPr>
          </p:pic>
          <p:cxnSp>
            <p:nvCxnSpPr>
              <p:cNvPr id="14" name="Straight Arrow Connector 13"/>
              <p:cNvCxnSpPr/>
              <p:nvPr/>
            </p:nvCxnSpPr>
            <p:spPr>
              <a:xfrm>
                <a:off x="8532306" y="2547322"/>
                <a:ext cx="357694" cy="5378"/>
              </a:xfrm>
              <a:prstGeom prst="straightConnector1">
                <a:avLst/>
              </a:prstGeom>
              <a:ln w="38100" cmpd="sng">
                <a:solidFill>
                  <a:srgbClr val="0000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70512824"/>
                </p:ext>
              </p:extLst>
            </p:nvPr>
          </p:nvGraphicFramePr>
          <p:xfrm>
            <a:off x="6662990" y="2257425"/>
            <a:ext cx="488950" cy="488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32" name="Equation" r:id="rId8" imgW="190500" imgH="190500" progId="Equation.3">
                    <p:embed/>
                  </p:oleObj>
                </mc:Choice>
                <mc:Fallback>
                  <p:oleObj name="Equation" r:id="rId8" imgW="190500" imgH="190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662990" y="2257425"/>
                          <a:ext cx="488950" cy="4889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Rounded Rectangular Callout 20"/>
          <p:cNvSpPr/>
          <p:nvPr/>
        </p:nvSpPr>
        <p:spPr>
          <a:xfrm>
            <a:off x="5584692" y="3890519"/>
            <a:ext cx="2632845" cy="1446804"/>
          </a:xfrm>
          <a:prstGeom prst="wedgeRoundRectCallout">
            <a:avLst>
              <a:gd name="adj1" fmla="val -36510"/>
              <a:gd name="adj2" fmla="val -6697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Ring driven by a </a:t>
            </a:r>
            <a:r>
              <a:rPr lang="en-US" sz="2400" dirty="0" smtClean="0">
                <a:solidFill>
                  <a:srgbClr val="FF0000"/>
                </a:solidFill>
              </a:rPr>
              <a:t>periodic</a:t>
            </a:r>
            <a:r>
              <a:rPr lang="en-US" sz="2400" dirty="0" smtClean="0">
                <a:solidFill>
                  <a:schemeClr val="tx1"/>
                </a:solidFill>
              </a:rPr>
              <a:t> force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0733" y="1160754"/>
            <a:ext cx="83022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A Chromosome is represented by a bead-rod ring with  </a:t>
            </a:r>
          </a:p>
          <a:p>
            <a:r>
              <a:rPr lang="en-US" sz="2800" dirty="0" smtClean="0">
                <a:solidFill>
                  <a:schemeClr val="tx2"/>
                </a:solidFill>
              </a:rPr>
              <a:t>the driven bead be the </a:t>
            </a:r>
            <a:r>
              <a:rPr lang="en-US" sz="2800" b="1" dirty="0" smtClean="0">
                <a:solidFill>
                  <a:srgbClr val="FF0000"/>
                </a:solidFill>
              </a:rPr>
              <a:t>SPB</a:t>
            </a:r>
            <a:r>
              <a:rPr lang="en-US" sz="2800" dirty="0" smtClean="0">
                <a:solidFill>
                  <a:schemeClr val="tx2"/>
                </a:solidFill>
              </a:rPr>
              <a:t>(spindle pole body). 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022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32381" y="1339712"/>
            <a:ext cx="3854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Inertia-less assumption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56665" y="465174"/>
            <a:ext cx="401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Brownian Dynamics:</a:t>
            </a:r>
            <a:endParaRPr lang="en-US" sz="3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894991"/>
              </p:ext>
            </p:extLst>
          </p:nvPr>
        </p:nvGraphicFramePr>
        <p:xfrm>
          <a:off x="5864225" y="1330473"/>
          <a:ext cx="1265238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" name="Equation" r:id="rId3" imgW="381000" imgH="215900" progId="Equation.3">
                  <p:embed/>
                </p:oleObj>
              </mc:Choice>
              <mc:Fallback>
                <p:oleObj name="Equation" r:id="rId3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64225" y="1330473"/>
                        <a:ext cx="1265238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6188846"/>
              </p:ext>
            </p:extLst>
          </p:nvPr>
        </p:nvGraphicFramePr>
        <p:xfrm>
          <a:off x="1306513" y="2198688"/>
          <a:ext cx="5183187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" name="Equation" r:id="rId5" imgW="1587500" imgH="241300" progId="Equation.3">
                  <p:embed/>
                </p:oleObj>
              </mc:Choice>
              <mc:Fallback>
                <p:oleObj name="Equation" r:id="rId5" imgW="1587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06513" y="2198688"/>
                        <a:ext cx="5183187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1369202" y="3118577"/>
            <a:ext cx="3546771" cy="538367"/>
            <a:chOff x="1369202" y="3532378"/>
            <a:chExt cx="3546771" cy="538367"/>
          </a:xfrm>
        </p:grpSpPr>
        <p:sp>
          <p:nvSpPr>
            <p:cNvPr id="2" name="TextBox 1"/>
            <p:cNvSpPr txBox="1"/>
            <p:nvPr/>
          </p:nvSpPr>
          <p:spPr>
            <a:xfrm>
              <a:off x="1703735" y="3532378"/>
              <a:ext cx="32122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 is the index of bead </a:t>
              </a:r>
            </a:p>
          </p:txBody>
        </p:sp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71427993"/>
                </p:ext>
              </p:extLst>
            </p:nvPr>
          </p:nvGraphicFramePr>
          <p:xfrm>
            <a:off x="1369202" y="3553220"/>
            <a:ext cx="277813" cy="517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4" name="Equation" r:id="rId7" imgW="88900" imgH="165100" progId="Equation.3">
                    <p:embed/>
                  </p:oleObj>
                </mc:Choice>
                <mc:Fallback>
                  <p:oleObj name="Equation" r:id="rId7" imgW="889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369202" y="3553220"/>
                          <a:ext cx="277813" cy="517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8"/>
          <p:cNvGrpSpPr/>
          <p:nvPr/>
        </p:nvGrpSpPr>
        <p:grpSpPr>
          <a:xfrm>
            <a:off x="1298575" y="3588379"/>
            <a:ext cx="3988568" cy="631825"/>
            <a:chOff x="1298575" y="4002180"/>
            <a:chExt cx="3988568" cy="631825"/>
          </a:xfrm>
        </p:grpSpPr>
        <p:sp>
          <p:nvSpPr>
            <p:cNvPr id="11" name="TextBox 10"/>
            <p:cNvSpPr txBox="1"/>
            <p:nvPr/>
          </p:nvSpPr>
          <p:spPr>
            <a:xfrm>
              <a:off x="1703735" y="4070745"/>
              <a:ext cx="3583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 is hydrodynamic force</a:t>
              </a:r>
            </a:p>
          </p:txBody>
        </p:sp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03918393"/>
                </p:ext>
              </p:extLst>
            </p:nvPr>
          </p:nvGraphicFramePr>
          <p:xfrm>
            <a:off x="1298575" y="4002180"/>
            <a:ext cx="498475" cy="631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5" name="Equation" r:id="rId9" imgW="190500" imgH="241300" progId="Equation.3">
                    <p:embed/>
                  </p:oleObj>
                </mc:Choice>
                <mc:Fallback>
                  <p:oleObj name="Equation" r:id="rId9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298575" y="4002180"/>
                          <a:ext cx="498475" cy="631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oup 23"/>
          <p:cNvGrpSpPr/>
          <p:nvPr/>
        </p:nvGrpSpPr>
        <p:grpSpPr>
          <a:xfrm>
            <a:off x="1281113" y="4151313"/>
            <a:ext cx="6765173" cy="630237"/>
            <a:chOff x="1281113" y="4565114"/>
            <a:chExt cx="6765173" cy="630237"/>
          </a:xfrm>
        </p:grpSpPr>
        <p:sp>
          <p:nvSpPr>
            <p:cNvPr id="13" name="TextBox 12"/>
            <p:cNvSpPr txBox="1"/>
            <p:nvPr/>
          </p:nvSpPr>
          <p:spPr>
            <a:xfrm>
              <a:off x="1703735" y="4603640"/>
              <a:ext cx="63425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 represents force generate from potential </a:t>
              </a:r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9722480"/>
                </p:ext>
              </p:extLst>
            </p:nvPr>
          </p:nvGraphicFramePr>
          <p:xfrm>
            <a:off x="1281113" y="4565114"/>
            <a:ext cx="531812" cy="630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6" name="Equation" r:id="rId11" imgW="203200" imgH="241300" progId="Equation.3">
                    <p:embed/>
                  </p:oleObj>
                </mc:Choice>
                <mc:Fallback>
                  <p:oleObj name="Equation" r:id="rId11" imgW="2032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281113" y="4565114"/>
                          <a:ext cx="531812" cy="6302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24"/>
          <p:cNvGrpSpPr/>
          <p:nvPr/>
        </p:nvGrpSpPr>
        <p:grpSpPr>
          <a:xfrm>
            <a:off x="1300163" y="4714875"/>
            <a:ext cx="6721928" cy="630238"/>
            <a:chOff x="1300163" y="5128676"/>
            <a:chExt cx="6721928" cy="630238"/>
          </a:xfrm>
        </p:grpSpPr>
        <p:sp>
          <p:nvSpPr>
            <p:cNvPr id="14" name="TextBox 13"/>
            <p:cNvSpPr txBox="1"/>
            <p:nvPr/>
          </p:nvSpPr>
          <p:spPr>
            <a:xfrm>
              <a:off x="1703735" y="5141303"/>
              <a:ext cx="63183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 </a:t>
              </a:r>
              <a:r>
                <a:rPr lang="en-US" sz="2800" dirty="0" smtClean="0"/>
                <a:t>is constraint force to keep the rod length</a:t>
              </a:r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8443822"/>
                </p:ext>
              </p:extLst>
            </p:nvPr>
          </p:nvGraphicFramePr>
          <p:xfrm>
            <a:off x="1300163" y="5128676"/>
            <a:ext cx="496887" cy="630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7" name="Equation" r:id="rId13" imgW="190500" imgH="241300" progId="Equation.3">
                    <p:embed/>
                  </p:oleObj>
                </mc:Choice>
                <mc:Fallback>
                  <p:oleObj name="Equation" r:id="rId13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300163" y="5128676"/>
                          <a:ext cx="496887" cy="6302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Group 25"/>
          <p:cNvGrpSpPr/>
          <p:nvPr/>
        </p:nvGrpSpPr>
        <p:grpSpPr>
          <a:xfrm>
            <a:off x="1255713" y="5762625"/>
            <a:ext cx="3145495" cy="630238"/>
            <a:chOff x="1255713" y="5691280"/>
            <a:chExt cx="3145495" cy="630238"/>
          </a:xfrm>
        </p:grpSpPr>
        <p:sp>
          <p:nvSpPr>
            <p:cNvPr id="15" name="TextBox 14"/>
            <p:cNvSpPr txBox="1"/>
            <p:nvPr/>
          </p:nvSpPr>
          <p:spPr>
            <a:xfrm>
              <a:off x="1703735" y="5707496"/>
              <a:ext cx="26974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 is external force </a:t>
              </a:r>
            </a:p>
          </p:txBody>
        </p:sp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582433"/>
                </p:ext>
              </p:extLst>
            </p:nvPr>
          </p:nvGraphicFramePr>
          <p:xfrm>
            <a:off x="1255713" y="5691280"/>
            <a:ext cx="496887" cy="630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8" name="Equation" r:id="rId15" imgW="190500" imgH="241300" progId="Equation.3">
                    <p:embed/>
                  </p:oleObj>
                </mc:Choice>
                <mc:Fallback>
                  <p:oleObj name="Equation" r:id="rId15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255713" y="5691280"/>
                          <a:ext cx="496887" cy="6302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Group 26"/>
          <p:cNvGrpSpPr/>
          <p:nvPr/>
        </p:nvGrpSpPr>
        <p:grpSpPr>
          <a:xfrm>
            <a:off x="1293813" y="5238750"/>
            <a:ext cx="3202576" cy="630238"/>
            <a:chOff x="1298394" y="5129157"/>
            <a:chExt cx="3202576" cy="630238"/>
          </a:xfrm>
        </p:grpSpPr>
        <p:sp>
          <p:nvSpPr>
            <p:cNvPr id="28" name="TextBox 27"/>
            <p:cNvSpPr txBox="1"/>
            <p:nvPr/>
          </p:nvSpPr>
          <p:spPr>
            <a:xfrm>
              <a:off x="1703735" y="5141303"/>
              <a:ext cx="27972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 </a:t>
              </a:r>
              <a:r>
                <a:rPr lang="en-US" sz="2800" dirty="0" smtClean="0"/>
                <a:t>is </a:t>
              </a:r>
              <a:r>
                <a:rPr lang="en-US" sz="2800" dirty="0" err="1" smtClean="0"/>
                <a:t>brownian</a:t>
              </a:r>
              <a:r>
                <a:rPr lang="en-US" sz="2800" dirty="0" smtClean="0"/>
                <a:t> force</a:t>
              </a:r>
            </a:p>
          </p:txBody>
        </p:sp>
        <p:graphicFrame>
          <p:nvGraphicFramePr>
            <p:cNvPr id="2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94277247"/>
                </p:ext>
              </p:extLst>
            </p:nvPr>
          </p:nvGraphicFramePr>
          <p:xfrm>
            <a:off x="1298394" y="5129157"/>
            <a:ext cx="498475" cy="630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9" name="Equation" r:id="rId17" imgW="190500" imgH="241300" progId="Equation.3">
                    <p:embed/>
                  </p:oleObj>
                </mc:Choice>
                <mc:Fallback>
                  <p:oleObj name="Equation" r:id="rId17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298394" y="5129157"/>
                          <a:ext cx="498475" cy="6302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850174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6665" y="465174"/>
            <a:ext cx="401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Brownian Dynamics:</a:t>
            </a:r>
            <a:endParaRPr lang="en-US" sz="3600" dirty="0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519688"/>
              </p:ext>
            </p:extLst>
          </p:nvPr>
        </p:nvGraphicFramePr>
        <p:xfrm>
          <a:off x="1398535" y="1904529"/>
          <a:ext cx="5448402" cy="2607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1" name="Equation" r:id="rId3" imgW="2679700" imgH="1282700" progId="Equation.3">
                  <p:embed/>
                </p:oleObj>
              </mc:Choice>
              <mc:Fallback>
                <p:oleObj name="Equation" r:id="rId3" imgW="26797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8535" y="1904529"/>
                        <a:ext cx="5448402" cy="2607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607106"/>
              </p:ext>
            </p:extLst>
          </p:nvPr>
        </p:nvGraphicFramePr>
        <p:xfrm>
          <a:off x="898525" y="1184275"/>
          <a:ext cx="5970588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2" name="Equation" r:id="rId5" imgW="1828800" imgH="241300" progId="Equation.3">
                  <p:embed/>
                </p:oleObj>
              </mc:Choice>
              <mc:Fallback>
                <p:oleObj name="Equation" r:id="rId5" imgW="1828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8525" y="1184275"/>
                        <a:ext cx="5970588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91588"/>
              </p:ext>
            </p:extLst>
          </p:nvPr>
        </p:nvGraphicFramePr>
        <p:xfrm>
          <a:off x="1708150" y="5041900"/>
          <a:ext cx="5513388" cy="128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" name="Equation" r:id="rId7" imgW="1689100" imgH="393700" progId="Equation.3">
                  <p:embed/>
                </p:oleObj>
              </mc:Choice>
              <mc:Fallback>
                <p:oleObj name="Equation" r:id="rId7" imgW="1689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08150" y="5041900"/>
                        <a:ext cx="5513388" cy="1284288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21753" y="4447206"/>
            <a:ext cx="5314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 smtClean="0"/>
              <a:t>Dynamical differential equation: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22543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465174"/>
            <a:ext cx="3818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Numerical Scheme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607791" y="1236699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 smtClean="0"/>
              <a:t>Predictor-corrector algorithm: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175702" y="1866698"/>
            <a:ext cx="4490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F81BD"/>
                </a:solidFill>
              </a:rPr>
              <a:t>Step 1</a:t>
            </a:r>
            <a:r>
              <a:rPr lang="en-US" sz="2400" dirty="0" smtClean="0"/>
              <a:t>: predict using known forces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325109"/>
              </p:ext>
            </p:extLst>
          </p:nvPr>
        </p:nvGraphicFramePr>
        <p:xfrm>
          <a:off x="2036763" y="2328863"/>
          <a:ext cx="5656262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2" name="Equation" r:id="rId3" imgW="2273300" imgH="241300" progId="Equation.3">
                  <p:embed/>
                </p:oleObj>
              </mc:Choice>
              <mc:Fallback>
                <p:oleObj name="Equation" r:id="rId3" imgW="2273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6763" y="2328863"/>
                        <a:ext cx="5656262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147160" y="2928459"/>
            <a:ext cx="4917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F81BD"/>
                </a:solidFill>
              </a:rPr>
              <a:t>Step 2</a:t>
            </a:r>
            <a:r>
              <a:rPr lang="en-US" sz="2400" dirty="0" smtClean="0"/>
              <a:t>: correct using constraint force</a:t>
            </a:r>
            <a:endParaRPr lang="en-US" sz="24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08594"/>
              </p:ext>
            </p:extLst>
          </p:nvPr>
        </p:nvGraphicFramePr>
        <p:xfrm>
          <a:off x="2022289" y="3390124"/>
          <a:ext cx="4583113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3" name="Equation" r:id="rId5" imgW="1841500" imgH="241300" progId="Equation.3">
                  <p:embed/>
                </p:oleObj>
              </mc:Choice>
              <mc:Fallback>
                <p:oleObj name="Equation" r:id="rId5" imgW="1841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22289" y="3390124"/>
                        <a:ext cx="4583113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156850" y="3894192"/>
            <a:ext cx="63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F81BD"/>
                </a:solidFill>
              </a:rPr>
              <a:t>Step 3</a:t>
            </a:r>
            <a:r>
              <a:rPr lang="en-US" sz="2400" dirty="0" smtClean="0"/>
              <a:t>: substitute eq. </a:t>
            </a:r>
            <a:r>
              <a:rPr lang="en-US" sz="2400" dirty="0" smtClean="0">
                <a:solidFill>
                  <a:srgbClr val="FF0000"/>
                </a:solidFill>
              </a:rPr>
              <a:t>(*) </a:t>
            </a:r>
            <a:r>
              <a:rPr lang="en-US" sz="2400" dirty="0" smtClean="0"/>
              <a:t>to constraint equations</a:t>
            </a:r>
            <a:endParaRPr lang="en-US" sz="24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5009976"/>
              </p:ext>
            </p:extLst>
          </p:nvPr>
        </p:nvGraphicFramePr>
        <p:xfrm>
          <a:off x="2207812" y="4425950"/>
          <a:ext cx="2751137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4" name="Equation" r:id="rId7" imgW="1104900" imgH="241300" progId="Equation.3">
                  <p:embed/>
                </p:oleObj>
              </mc:Choice>
              <mc:Fallback>
                <p:oleObj name="Equation" r:id="rId7" imgW="1104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7812" y="4425950"/>
                        <a:ext cx="2751137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289870" y="5026025"/>
            <a:ext cx="5567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Solve a set of nonlinear algebraic equation</a:t>
            </a:r>
            <a:r>
              <a:rPr lang="en-US" altLang="zh-CN" sz="2400" dirty="0" smtClean="0"/>
              <a:t>s</a:t>
            </a:r>
            <a:endParaRPr lang="en-US" sz="2400" dirty="0"/>
          </a:p>
        </p:txBody>
      </p:sp>
      <p:sp>
        <p:nvSpPr>
          <p:cNvPr id="17" name="Right Arrow 16"/>
          <p:cNvSpPr/>
          <p:nvPr/>
        </p:nvSpPr>
        <p:spPr>
          <a:xfrm>
            <a:off x="6857620" y="5110854"/>
            <a:ext cx="420478" cy="37099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1435904"/>
              </p:ext>
            </p:extLst>
          </p:nvPr>
        </p:nvGraphicFramePr>
        <p:xfrm>
          <a:off x="7349450" y="4940411"/>
          <a:ext cx="532712" cy="674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5" name="Equation" r:id="rId9" imgW="190500" imgH="241300" progId="Equation.3">
                  <p:embed/>
                </p:oleObj>
              </mc:Choice>
              <mc:Fallback>
                <p:oleObj name="Equation" r:id="rId9" imgW="19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49450" y="4940411"/>
                        <a:ext cx="532712" cy="674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249556" y="3475738"/>
            <a:ext cx="439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(*)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175702" y="5844476"/>
            <a:ext cx="7185968" cy="549887"/>
            <a:chOff x="1175702" y="5930090"/>
            <a:chExt cx="7185968" cy="549887"/>
          </a:xfrm>
        </p:grpSpPr>
        <p:sp>
          <p:nvSpPr>
            <p:cNvPr id="19" name="TextBox 18"/>
            <p:cNvSpPr txBox="1"/>
            <p:nvPr/>
          </p:nvSpPr>
          <p:spPr>
            <a:xfrm>
              <a:off x="1175702" y="5930090"/>
              <a:ext cx="58710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1"/>
                  </a:solidFill>
                </a:rPr>
                <a:t>Step 4</a:t>
              </a:r>
              <a:r>
                <a:rPr lang="en-US" sz="2400" dirty="0" smtClean="0"/>
                <a:t>: re-substitute       to </a:t>
              </a:r>
              <a:r>
                <a:rPr lang="en-US" sz="2400" dirty="0" smtClean="0">
                  <a:solidFill>
                    <a:srgbClr val="FF0000"/>
                  </a:solidFill>
                </a:rPr>
                <a:t>(*) </a:t>
              </a:r>
              <a:r>
                <a:rPr lang="en-US" sz="2400" dirty="0" smtClean="0"/>
                <a:t>obtain the final </a:t>
              </a:r>
              <a:endParaRPr lang="en-US" sz="2400" dirty="0"/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72892803"/>
                </p:ext>
              </p:extLst>
            </p:nvPr>
          </p:nvGraphicFramePr>
          <p:xfrm>
            <a:off x="3826841" y="5944359"/>
            <a:ext cx="407071" cy="515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96" name="Equation" r:id="rId11" imgW="190500" imgH="241300" progId="Equation.3">
                    <p:embed/>
                  </p:oleObj>
                </mc:Choice>
                <mc:Fallback>
                  <p:oleObj name="Equation" r:id="rId11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826841" y="5944359"/>
                          <a:ext cx="407071" cy="51562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5576676"/>
                </p:ext>
              </p:extLst>
            </p:nvPr>
          </p:nvGraphicFramePr>
          <p:xfrm>
            <a:off x="6975365" y="5944359"/>
            <a:ext cx="1386305" cy="5356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97" name="Equation" r:id="rId12" imgW="558800" imgH="215900" progId="Equation.3">
                    <p:embed/>
                  </p:oleObj>
                </mc:Choice>
                <mc:Fallback>
                  <p:oleObj name="Equation" r:id="rId12" imgW="5588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6975365" y="5944359"/>
                          <a:ext cx="1386305" cy="53561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634526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465174"/>
            <a:ext cx="4270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Parameter Estimation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571381" y="1366798"/>
            <a:ext cx="842652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800" dirty="0"/>
              <a:t>Length of Chromosomes in base pairs</a:t>
            </a:r>
            <a:r>
              <a:rPr lang="en-US" sz="2800" dirty="0" smtClean="0"/>
              <a:t>: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There are </a:t>
            </a:r>
            <a:r>
              <a:rPr lang="en-US" sz="2400" dirty="0" smtClean="0">
                <a:solidFill>
                  <a:srgbClr val="FF0000"/>
                </a:solidFill>
              </a:rPr>
              <a:t>3 pairs </a:t>
            </a:r>
            <a:r>
              <a:rPr lang="en-US" sz="2400" dirty="0" smtClean="0"/>
              <a:t>of chromosomes in prophase fission yeast</a:t>
            </a:r>
            <a:endParaRPr lang="en-US" sz="2400" dirty="0"/>
          </a:p>
          <a:p>
            <a:r>
              <a:rPr lang="en-US" sz="2400" dirty="0" smtClean="0"/>
              <a:t>                Chromosome </a:t>
            </a:r>
            <a:r>
              <a:rPr lang="en-US" sz="2400" dirty="0"/>
              <a:t>I:   5.579.133 </a:t>
            </a:r>
            <a:r>
              <a:rPr lang="en-US" sz="2400" dirty="0" err="1"/>
              <a:t>bp</a:t>
            </a:r>
            <a:r>
              <a:rPr lang="en-US" sz="2400" dirty="0"/>
              <a:t> ~ 5,6Mbp</a:t>
            </a:r>
          </a:p>
          <a:p>
            <a:r>
              <a:rPr lang="en-US" sz="2400" dirty="0" smtClean="0"/>
              <a:t>                Chromosome </a:t>
            </a:r>
            <a:r>
              <a:rPr lang="en-US" sz="2400" dirty="0"/>
              <a:t>II:  4.539.804 </a:t>
            </a:r>
            <a:r>
              <a:rPr lang="en-US" sz="2400" dirty="0" err="1"/>
              <a:t>bp</a:t>
            </a:r>
            <a:r>
              <a:rPr lang="en-US" sz="2400" dirty="0"/>
              <a:t> ~ 4,5Mbp</a:t>
            </a:r>
          </a:p>
          <a:p>
            <a:r>
              <a:rPr lang="en-US" sz="2400" dirty="0" smtClean="0"/>
              <a:t>                Chromosome </a:t>
            </a:r>
            <a:r>
              <a:rPr lang="en-US" sz="2400" dirty="0"/>
              <a:t>III: 2.452.833 </a:t>
            </a:r>
            <a:r>
              <a:rPr lang="en-US" sz="2400" dirty="0" err="1"/>
              <a:t>bp</a:t>
            </a:r>
            <a:r>
              <a:rPr lang="en-US" sz="2400" dirty="0"/>
              <a:t> ~ 2,5Mbp </a:t>
            </a:r>
            <a:endParaRPr lang="en-US" sz="2400" dirty="0" smtClean="0"/>
          </a:p>
          <a:p>
            <a:endParaRPr lang="en-US" sz="24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/>
              <a:t>Compaction ratio of chromosomes: ~ 100bp/</a:t>
            </a:r>
            <a:r>
              <a:rPr lang="en-US" sz="2800" dirty="0" smtClean="0"/>
              <a:t>nm</a:t>
            </a:r>
          </a:p>
          <a:p>
            <a:endParaRPr lang="en-US" sz="24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/>
              <a:t>Kuhn </a:t>
            </a:r>
            <a:r>
              <a:rPr lang="en-US" sz="2800" dirty="0" smtClean="0"/>
              <a:t>length(rod length): </a:t>
            </a:r>
            <a:r>
              <a:rPr lang="en-US" sz="2800" dirty="0"/>
              <a:t>~ 100nm</a:t>
            </a:r>
          </a:p>
          <a:p>
            <a:endParaRPr lang="en-US" sz="24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 smtClean="0"/>
              <a:t>System size for 3 </a:t>
            </a:r>
            <a:r>
              <a:rPr lang="en-US" sz="2800" dirty="0"/>
              <a:t>pairs of </a:t>
            </a:r>
            <a:r>
              <a:rPr lang="en-US" sz="2800" dirty="0" smtClean="0"/>
              <a:t>chromosomes: </a:t>
            </a:r>
            <a:r>
              <a:rPr lang="en-US" sz="2800" dirty="0"/>
              <a:t>~ 2000-3000</a:t>
            </a:r>
          </a:p>
          <a:p>
            <a:r>
              <a:rPr lang="en-US" sz="2400" dirty="0" smtClean="0"/>
              <a:t>         monomers </a:t>
            </a:r>
            <a:r>
              <a:rPr lang="en-US" sz="2400" dirty="0"/>
              <a:t>in one </a:t>
            </a:r>
            <a:r>
              <a:rPr lang="en-US" sz="2400" dirty="0" smtClean="0"/>
              <a:t>ring </a:t>
            </a:r>
            <a:r>
              <a:rPr lang="en-US" sz="2400" dirty="0"/>
              <a:t>: </a:t>
            </a:r>
            <a:r>
              <a:rPr lang="en-US" sz="2400" dirty="0" smtClean="0"/>
              <a:t>200</a:t>
            </a:r>
            <a:r>
              <a:rPr lang="en-US" sz="2400" dirty="0"/>
              <a:t> ~ </a:t>
            </a:r>
            <a:r>
              <a:rPr lang="en-US" sz="2400" dirty="0" smtClean="0"/>
              <a:t>600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6696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7422</TotalTime>
  <Words>399</Words>
  <Application>Microsoft Macintosh PowerPoint</Application>
  <PresentationFormat>On-screen Show (4:3)</PresentationFormat>
  <Paragraphs>87</Paragraphs>
  <Slides>18</Slides>
  <Notes>0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Office Theme</vt:lpstr>
      <vt:lpstr>Equation</vt:lpstr>
      <vt:lpstr>Microsoft Equation</vt:lpstr>
      <vt:lpstr>Dynamics of Chromosome Movements During Meiosis in Fission Yeast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MPI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of Chromosome Movements During Meiosis in Fission Yeast</dc:title>
  <dc:creator>Wenwen Huang</dc:creator>
  <cp:lastModifiedBy>Wenwen Huang</cp:lastModifiedBy>
  <cp:revision>87</cp:revision>
  <dcterms:created xsi:type="dcterms:W3CDTF">2014-01-10T16:20:02Z</dcterms:created>
  <dcterms:modified xsi:type="dcterms:W3CDTF">2014-05-19T08:44:50Z</dcterms:modified>
</cp:coreProperties>
</file>